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7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67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75676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331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fae02b984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fae02b984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04040"/>
                </a:solidFill>
              </a:rPr>
              <a:t>This past year 2022-2023 school year there were 255 out of 258 eligible schools that completed the 2023 Safety and Wellness Survey </a:t>
            </a:r>
            <a:endParaRPr sz="12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04040"/>
                </a:solidFill>
              </a:rPr>
              <a:t>82% completion rate in 2022 and now a 99% completion rate in 2023</a:t>
            </a:r>
            <a:endParaRPr sz="12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04040"/>
                </a:solidFill>
              </a:rPr>
              <a:t>20-21 SAWS data cannot be compared to previous says report data due to questions being dropped to accommodate school changes during the covid 19 pandemic.</a:t>
            </a:r>
            <a:endParaRPr sz="12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04040"/>
                </a:solidFill>
              </a:rPr>
              <a:t>DOE revised it’s policy in March of 2017</a:t>
            </a:r>
            <a:endParaRPr sz="12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2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00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fae02b98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fae02b98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Based on the latest Triennial Assessment results schools can be better supported by completing the SAWS every year and identifying officials responsible for implementation of the wellness guidelines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Increasing awareness and school support in areas that fell short of full implementation of the wellness guidelines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Celebrating achievements in schools and recognizing schools for their strengths in Wellness as a model for others.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notes: 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>
                <a:solidFill>
                  <a:srgbClr val="222222"/>
                </a:solidFill>
                <a:highlight>
                  <a:schemeClr val="lt1"/>
                </a:highlight>
              </a:rPr>
              <a:t>Majority of the guidelines besides the ones scoring below 60% were scoring consistently within +/- 5 percentage points from SY 2017-2018- SY2019-2020.</a:t>
            </a:r>
            <a:endParaRPr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>
                <a:solidFill>
                  <a:srgbClr val="222222"/>
                </a:solidFill>
                <a:highlight>
                  <a:schemeClr val="lt1"/>
                </a:highlight>
              </a:rPr>
              <a:t>NG8 (Food is not used as a reward or punishment) saw an increase from 53% in the 2018-2019 SAWS report to 68% in the 2019-2020 SAWs. </a:t>
            </a:r>
            <a:endParaRPr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>
                <a:solidFill>
                  <a:srgbClr val="222222"/>
                </a:solidFill>
                <a:highlight>
                  <a:schemeClr val="lt1"/>
                </a:highlight>
              </a:rPr>
              <a:t>NG4 ( Fundraising activities that promote physical activity, non-food items, or healthy foods based on Smart Snacks standards are encouraged.) saw a steady increase from 77% in 2017-18 to 92% from 2019-20. </a:t>
            </a:r>
            <a:endParaRPr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>
                <a:solidFill>
                  <a:srgbClr val="222222"/>
                </a:solidFill>
                <a:highlight>
                  <a:schemeClr val="lt1"/>
                </a:highlight>
              </a:rPr>
              <a:t>HE2 ( Health education is provided to students in elementary grades at least 45 minutes per week and secondary grades at least 200 minutes per week as measured by time spent in a course, integrated into multiple content areas, or through interdisciplinary units.) saw an increase from 79% in 2017-2018 to 85% in 2019-20. </a:t>
            </a:r>
            <a:endParaRPr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Char char="●"/>
            </a:pPr>
            <a:r>
              <a:rPr lang="en">
                <a:solidFill>
                  <a:srgbClr val="222222"/>
                </a:solidFill>
                <a:highlight>
                  <a:schemeClr val="lt1"/>
                </a:highlight>
              </a:rPr>
              <a:t>PE2 ( Physical education is provided to students in elementary grades at least 45 minutes per week and secondary grades at least 200 minutes per week.) saw an increase from 81% in 2017-2018 to 90% in 2019-20</a:t>
            </a:r>
            <a:endParaRPr>
              <a:solidFill>
                <a:srgbClr val="222222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257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"/>
          <p:cNvSpPr txBox="1">
            <a:spLocks noGrp="1"/>
          </p:cNvSpPr>
          <p:nvPr>
            <p:ph type="title"/>
          </p:nvPr>
        </p:nvSpPr>
        <p:spPr>
          <a:xfrm>
            <a:off x="1945201" y="468083"/>
            <a:ext cx="6589200" cy="9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body" idx="1"/>
          </p:nvPr>
        </p:nvSpPr>
        <p:spPr>
          <a:xfrm>
            <a:off x="1942415" y="1600200"/>
            <a:ext cx="6591900" cy="28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dt" idx="10"/>
          </p:nvPr>
        </p:nvSpPr>
        <p:spPr>
          <a:xfrm>
            <a:off x="7772400" y="4601765"/>
            <a:ext cx="766800" cy="2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ftr" idx="11"/>
          </p:nvPr>
        </p:nvSpPr>
        <p:spPr>
          <a:xfrm>
            <a:off x="1943100" y="4601765"/>
            <a:ext cx="57165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sldNum" idx="12"/>
          </p:nvPr>
        </p:nvSpPr>
        <p:spPr>
          <a:xfrm>
            <a:off x="511175" y="590550"/>
            <a:ext cx="585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34" y="171466"/>
            <a:ext cx="1981234" cy="4979508"/>
            <a:chOff x="2487613" y="285750"/>
            <a:chExt cx="2428875" cy="5654676"/>
          </a:xfrm>
        </p:grpSpPr>
        <p:sp>
          <p:nvSpPr>
            <p:cNvPr id="7" name="Google Shape;7;p1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573338" y="2817813"/>
              <a:ext cx="700088" cy="2835274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148013" y="1282700"/>
              <a:ext cx="1768475" cy="3448051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20638" y="14"/>
            <a:ext cx="1952625" cy="5140324"/>
            <a:chOff x="6627813" y="195717"/>
            <a:chExt cx="1952625" cy="5678034"/>
          </a:xfrm>
        </p:grpSpPr>
        <p:sp>
          <p:nvSpPr>
            <p:cNvPr id="20" name="Google Shape;20;p1"/>
            <p:cNvSpPr/>
            <p:nvPr/>
          </p:nvSpPr>
          <p:spPr>
            <a:xfrm>
              <a:off x="6627813" y="195717"/>
              <a:ext cx="409575" cy="3646489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7037388" y="3811588"/>
              <a:ext cx="457200" cy="1852614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2" name="Google Shape;32;p1"/>
          <p:cNvSpPr/>
          <p:nvPr/>
        </p:nvSpPr>
        <p:spPr>
          <a:xfrm>
            <a:off x="0" y="0"/>
            <a:ext cx="1827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" name="Google Shape;33;p1"/>
          <p:cNvSpPr/>
          <p:nvPr/>
        </p:nvSpPr>
        <p:spPr>
          <a:xfrm rot="10800000" flipH="1">
            <a:off x="0" y="533400"/>
            <a:ext cx="1358891" cy="381000"/>
          </a:xfrm>
          <a:custGeom>
            <a:avLst/>
            <a:gdLst/>
            <a:ahLst/>
            <a:cxnLst/>
            <a:rect l="l" t="t" r="r" b="b"/>
            <a:pathLst>
              <a:path w="7908" h="10000" extrusionOk="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1"/>
          <p:cNvSpPr txBox="1">
            <a:spLocks noGrp="1"/>
          </p:cNvSpPr>
          <p:nvPr>
            <p:ph type="title"/>
          </p:nvPr>
        </p:nvSpPr>
        <p:spPr>
          <a:xfrm>
            <a:off x="1944687" y="467915"/>
            <a:ext cx="6589800" cy="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"/>
          <p:cNvSpPr txBox="1">
            <a:spLocks noGrp="1"/>
          </p:cNvSpPr>
          <p:nvPr>
            <p:ph type="body" idx="1"/>
          </p:nvPr>
        </p:nvSpPr>
        <p:spPr>
          <a:xfrm>
            <a:off x="1943100" y="1600200"/>
            <a:ext cx="6591300" cy="29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40404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1"/>
          <p:cNvSpPr txBox="1">
            <a:spLocks noGrp="1"/>
          </p:cNvSpPr>
          <p:nvPr>
            <p:ph type="dt" idx="10"/>
          </p:nvPr>
        </p:nvSpPr>
        <p:spPr>
          <a:xfrm>
            <a:off x="7772400" y="4601765"/>
            <a:ext cx="766800" cy="2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ftr" idx="11"/>
          </p:nvPr>
        </p:nvSpPr>
        <p:spPr>
          <a:xfrm>
            <a:off x="1943100" y="4601765"/>
            <a:ext cx="57165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Google Shape;38;p1"/>
          <p:cNvSpPr txBox="1">
            <a:spLocks noGrp="1"/>
          </p:cNvSpPr>
          <p:nvPr>
            <p:ph type="sldNum" idx="12"/>
          </p:nvPr>
        </p:nvSpPr>
        <p:spPr>
          <a:xfrm>
            <a:off x="511175" y="590550"/>
            <a:ext cx="585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FFF"/>
              </a:buClr>
              <a:buSzPts val="2000"/>
              <a:buFont typeface="Times New Roman"/>
              <a:buNone/>
              <a:defRPr sz="2000" b="0" i="0" u="none">
                <a:solidFill>
                  <a:srgbClr val="FE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>
            <a:spLocks noGrp="1"/>
          </p:cNvSpPr>
          <p:nvPr>
            <p:ph type="ctrTitle"/>
          </p:nvPr>
        </p:nvSpPr>
        <p:spPr>
          <a:xfrm>
            <a:off x="1094725" y="1457025"/>
            <a:ext cx="7176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Objective 12:</a:t>
            </a:r>
            <a:r>
              <a:rPr lang="en" sz="3000"/>
              <a:t>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50% of public non-charter schools participating in the wellness survey must meet at least 90% of the Wellness Guidelines</a:t>
            </a:r>
            <a:endParaRPr sz="3000"/>
          </a:p>
        </p:txBody>
      </p:sp>
      <p:sp>
        <p:nvSpPr>
          <p:cNvPr id="54" name="Google Shape;54;p4"/>
          <p:cNvSpPr txBox="1">
            <a:spLocks noGrp="1"/>
          </p:cNvSpPr>
          <p:nvPr>
            <p:ph type="title" idx="4294967295"/>
          </p:nvPr>
        </p:nvSpPr>
        <p:spPr>
          <a:xfrm>
            <a:off x="1773900" y="4786600"/>
            <a:ext cx="5596200" cy="30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institution is an equal opportunity provider</a:t>
            </a:r>
            <a:endParaRPr sz="1200"/>
          </a:p>
        </p:txBody>
      </p:sp>
      <p:sp>
        <p:nvSpPr>
          <p:cNvPr id="55" name="Google Shape;55;p4"/>
          <p:cNvSpPr txBox="1"/>
          <p:nvPr/>
        </p:nvSpPr>
        <p:spPr>
          <a:xfrm>
            <a:off x="614400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School Food Services Branch </a:t>
            </a:r>
            <a:endParaRPr sz="1200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2914213" y="800600"/>
            <a:ext cx="5596200" cy="594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SAWS completion rate in 2023</a:t>
            </a:r>
            <a:endParaRPr sz="2900"/>
          </a:p>
        </p:txBody>
      </p:sp>
      <p:sp>
        <p:nvSpPr>
          <p:cNvPr id="61" name="Google Shape;61;p5"/>
          <p:cNvSpPr txBox="1"/>
          <p:nvPr/>
        </p:nvSpPr>
        <p:spPr>
          <a:xfrm>
            <a:off x="1290325" y="706625"/>
            <a:ext cx="24417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500" b="1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99%</a:t>
            </a:r>
            <a:r>
              <a:rPr lang="en" sz="65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4300"/>
          </a:p>
        </p:txBody>
      </p:sp>
      <p:pic>
        <p:nvPicPr>
          <p:cNvPr id="62" name="Google Shape;62;p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1674" y="1488875"/>
            <a:ext cx="5181276" cy="32037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3547788" y="0"/>
            <a:ext cx="5596200" cy="594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School Food Services Branch </a:t>
            </a:r>
            <a:endParaRPr sz="1200"/>
          </a:p>
        </p:txBody>
      </p:sp>
      <p:sp>
        <p:nvSpPr>
          <p:cNvPr id="64" name="Google Shape;64;p5"/>
          <p:cNvSpPr txBox="1">
            <a:spLocks noGrp="1"/>
          </p:cNvSpPr>
          <p:nvPr>
            <p:ph type="title"/>
          </p:nvPr>
        </p:nvSpPr>
        <p:spPr>
          <a:xfrm>
            <a:off x="1773900" y="4786600"/>
            <a:ext cx="5596200" cy="30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institution is an equal opportunity provider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 txBox="1">
            <a:spLocks noGrp="1"/>
          </p:cNvSpPr>
          <p:nvPr>
            <p:ph type="title"/>
          </p:nvPr>
        </p:nvSpPr>
        <p:spPr>
          <a:xfrm>
            <a:off x="1945201" y="311558"/>
            <a:ext cx="6589200" cy="9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schools be better equipped or supported?</a:t>
            </a:r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body" idx="1"/>
          </p:nvPr>
        </p:nvSpPr>
        <p:spPr>
          <a:xfrm>
            <a:off x="1943840" y="1612775"/>
            <a:ext cx="6591900" cy="283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 the Safety and Wellness Survey annually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Supporting Wellness Coordinators in implementation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Celebrating our strengths and achievements as a model for others.</a:t>
            </a:r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title"/>
          </p:nvPr>
        </p:nvSpPr>
        <p:spPr>
          <a:xfrm>
            <a:off x="1773900" y="4786600"/>
            <a:ext cx="5596200" cy="30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institution is an equal opportunity provider</a:t>
            </a:r>
            <a:endParaRPr sz="1200"/>
          </a:p>
        </p:txBody>
      </p:sp>
      <p:sp>
        <p:nvSpPr>
          <p:cNvPr id="72" name="Google Shape;72;p6"/>
          <p:cNvSpPr txBox="1"/>
          <p:nvPr/>
        </p:nvSpPr>
        <p:spPr>
          <a:xfrm>
            <a:off x="614400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School Food Services Branch </a:t>
            </a:r>
            <a:endParaRPr sz="1200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On-screen Show (16:9)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Century Gothic</vt:lpstr>
      <vt:lpstr>Times New Roman</vt:lpstr>
      <vt:lpstr>Arial</vt:lpstr>
      <vt:lpstr>Noto Sans Symbols</vt:lpstr>
      <vt:lpstr>2_Wisp</vt:lpstr>
      <vt:lpstr>Objective 12:   50% of public non-charter schools participating in the wellness survey must meet at least 90% of the Wellness Guidelines</vt:lpstr>
      <vt:lpstr>SAWS completion rate in 2023</vt:lpstr>
      <vt:lpstr>How can schools be better equipped or supported?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12:   50% of public non-charter schools participating in the wellness survey must meet at least 90% of the Wellness Guidelines</dc:title>
  <cp:lastModifiedBy>Dietitian 1</cp:lastModifiedBy>
  <cp:revision>1</cp:revision>
  <dcterms:modified xsi:type="dcterms:W3CDTF">2023-10-23T21:10:28Z</dcterms:modified>
</cp:coreProperties>
</file>